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4" r:id="rId2"/>
    <p:sldMasterId id="2147483766" r:id="rId3"/>
    <p:sldMasterId id="2147483790" r:id="rId4"/>
  </p:sldMasterIdLst>
  <p:notesMasterIdLst>
    <p:notesMasterId r:id="rId28"/>
  </p:notesMasterIdLst>
  <p:sldIdLst>
    <p:sldId id="362" r:id="rId5"/>
    <p:sldId id="405" r:id="rId6"/>
    <p:sldId id="492" r:id="rId7"/>
    <p:sldId id="493" r:id="rId8"/>
    <p:sldId id="380" r:id="rId9"/>
    <p:sldId id="426" r:id="rId10"/>
    <p:sldId id="357" r:id="rId11"/>
    <p:sldId id="495" r:id="rId12"/>
    <p:sldId id="468" r:id="rId13"/>
    <p:sldId id="503" r:id="rId14"/>
    <p:sldId id="502" r:id="rId15"/>
    <p:sldId id="478" r:id="rId16"/>
    <p:sldId id="481" r:id="rId17"/>
    <p:sldId id="433" r:id="rId18"/>
    <p:sldId id="496" r:id="rId19"/>
    <p:sldId id="321" r:id="rId20"/>
    <p:sldId id="381" r:id="rId21"/>
    <p:sldId id="450" r:id="rId22"/>
    <p:sldId id="461" r:id="rId23"/>
    <p:sldId id="460" r:id="rId24"/>
    <p:sldId id="498" r:id="rId25"/>
    <p:sldId id="408" r:id="rId26"/>
    <p:sldId id="40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EAF7-8A6B-4197-813B-11FA36BFFD4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9A9E1-B97F-404B-917B-D23F862E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5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9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4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4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4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9EC2-603C-4415-8785-87F8F9F790AC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A2BC-E7C3-41E6-B035-82723023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9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F0D9-C52A-4E92-806E-B314F71C9836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CB1C-B5B9-46B7-99FA-1E2C6030E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B6C-9D64-4ADE-A774-27CFA58C7521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4CF8-66A3-41C5-8816-B95C950F1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1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6C6D-6AA5-4CC6-86C6-C5BF1A7FEA6A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2AC5-AD38-4197-B39A-37C2C993A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8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24DD-818F-4A9B-9513-5861511786F6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862-137C-4C88-B88E-9DB49449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3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11B8-CBFC-4712-B3F3-FD026CE613CF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59F2-CA1D-40C1-AFF5-418C1478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4D71-E1FA-4A41-BA34-FFD4023D51A5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1717-C8BB-4BF1-B467-15BCB27FB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3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48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CC58-E3DA-48A6-BCAE-63BB94365EB9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A323-F595-424C-8FDA-D63C6E61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91E3-3D1E-44D1-A515-FD6B7F3704D0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4985-7F69-4807-86FC-55CDE8C14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7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EBC4-3212-409B-A2D1-704AA3AEE321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FBE1-C4E3-4B88-B8CC-C09B7267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98BE-D2FF-4455-99BA-C409C9785D01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E0EE-ACF5-4044-8FDD-452805E15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7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2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7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960" y="285728"/>
            <a:ext cx="11430080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0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1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3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6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2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5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6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1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94EE9-3708-4123-93DE-9BACA7FA6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8CE-8171-4A91-AA34-85BF5A9DEBC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Рисунок 6" descr="post-279854-129828837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1" y="-428625"/>
            <a:ext cx="219074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4"/>
            <a:ext cx="3143251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97e6b01896c7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0000">
            <a:off x="-838200" y="-349250"/>
            <a:ext cx="444076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1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29C8F-6687-4473-B2BB-D17E4DD82C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FAE-16FF-4C70-87DC-BB7873DDDB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60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0EC29-C7DA-4D24-8BB3-A38C33D8BD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D40-5A43-4C78-8D13-EF714A33996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960" y="285728"/>
            <a:ext cx="11430080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5573B-929A-4D8B-9983-E589B6E134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EF30-E717-4A2E-BA26-5ABFB2C801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60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A8C7C-A6E9-429E-AF5E-D049BB6972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5500-DA98-44C9-96E6-961FB610C6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70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3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C1ABF-95A3-42C9-AE45-699F5620BC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6EA5-2824-4A6D-ADD9-E12B3CA4867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4F3F2-FEE2-4BD4-85F8-FF95C46CFA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CC15-2AB8-4C4F-B95B-79561E14E37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40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6B2E1-FD37-49A8-8B0B-3189F38BF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3266-101C-4884-845E-5E70D81C5B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54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BC02C-99DE-43DE-9957-23CBAC6F6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D81D-4904-43D4-8297-03EC7AB9D8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83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491AF-DA63-4BBA-BF2A-9E352D015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A63C-2630-4E00-830C-D0B2F3B0C6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88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F6148-DC4D-4CC7-A586-454031FC26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6A75-E51B-4B75-8246-4EA842A6AE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22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8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21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7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8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402516-BF28-4CDC-87C2-ED2FC668DBBE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FF6D7-4BC6-4139-A9A6-82611ABAB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CD8B-C019-4F22-A20A-1EF2E01E0A2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2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gif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e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84.png"/><Relationship Id="rId9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фонематический слу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8919" y="942857"/>
            <a:ext cx="306757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872" y="669147"/>
            <a:ext cx="9951378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Фонематический слух –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основа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правильной 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речи</a:t>
            </a:r>
            <a:endParaRPr lang="ru-RU" dirty="0"/>
          </a:p>
        </p:txBody>
      </p:sp>
      <p:pic>
        <p:nvPicPr>
          <p:cNvPr id="1030" name="Picture 6" descr="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45661" y="4817992"/>
            <a:ext cx="21145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972" y="501114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11430">
                  <a:noFill/>
                </a:ln>
                <a:solidFill>
                  <a:srgbClr val="002060"/>
                </a:solidFill>
              </a:rPr>
              <a:t>Подготовила</a:t>
            </a:r>
            <a:r>
              <a:rPr lang="ru-RU" sz="2000" b="1" smtClean="0">
                <a:ln w="11430">
                  <a:noFill/>
                </a:ln>
                <a:solidFill>
                  <a:srgbClr val="002060"/>
                </a:solidFill>
              </a:rPr>
              <a:t>: </a:t>
            </a:r>
            <a:r>
              <a:rPr lang="ru-RU" sz="2000" b="1" smtClean="0">
                <a:ln w="11430">
                  <a:noFill/>
                </a:ln>
                <a:solidFill>
                  <a:srgbClr val="002060"/>
                </a:solidFill>
              </a:rPr>
              <a:t>Попова Ю.А.</a:t>
            </a:r>
            <a:r>
              <a:rPr lang="ru-RU" sz="2000" b="1" smtClean="0">
                <a:ln w="11430">
                  <a:noFill/>
                </a:ln>
                <a:solidFill>
                  <a:srgbClr val="002060"/>
                </a:solidFill>
              </a:rPr>
              <a:t>,</a:t>
            </a:r>
            <a:endParaRPr lang="ru-RU" sz="2000" b="1" dirty="0">
              <a:ln w="11430">
                <a:noFill/>
              </a:ln>
              <a:solidFill>
                <a:srgbClr val="002060"/>
              </a:solidFill>
            </a:endParaRPr>
          </a:p>
          <a:p>
            <a:r>
              <a:rPr lang="ru-RU" sz="2000" b="1" dirty="0" smtClean="0">
                <a:ln w="11430">
                  <a:noFill/>
                </a:ln>
                <a:solidFill>
                  <a:srgbClr val="002060"/>
                </a:solidFill>
              </a:rPr>
              <a:t>учитель-логопед</a:t>
            </a:r>
            <a:endParaRPr lang="ru-RU" sz="2000" b="1" dirty="0">
              <a:ln w="11430">
                <a:noFill/>
              </a:ln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User\Downloads\00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8700" y="2205661"/>
            <a:ext cx="3012544" cy="185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522" y="4092790"/>
            <a:ext cx="2668339" cy="22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32" y="1815893"/>
            <a:ext cx="3026690" cy="203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2604" y="4471917"/>
            <a:ext cx="2500313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7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743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Помоги Незнайке собрать портфель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11503"/>
            <a:ext cx="3841852" cy="26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незна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7" y="1435588"/>
            <a:ext cx="3108222" cy="49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1278" y="3970056"/>
            <a:ext cx="840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9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/>
        </p:blipFill>
        <p:spPr bwMode="auto">
          <a:xfrm>
            <a:off x="3159277" y="1791220"/>
            <a:ext cx="1970602" cy="14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9" b="14118"/>
          <a:stretch/>
        </p:blipFill>
        <p:spPr bwMode="auto">
          <a:xfrm>
            <a:off x="7204333" y="1302562"/>
            <a:ext cx="2227519" cy="16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26" y="2908881"/>
            <a:ext cx="1861209" cy="18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ртинка глобу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07" y="1546513"/>
            <a:ext cx="1921239" cy="19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картинка клей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5708"/>
          <a:stretch/>
        </p:blipFill>
        <p:spPr bwMode="auto">
          <a:xfrm>
            <a:off x="10761633" y="3711503"/>
            <a:ext cx="867187" cy="16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картинка каранда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78" y="4410425"/>
            <a:ext cx="1543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картинка пена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135" y="1343721"/>
            <a:ext cx="1714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7841" r="3740" b="7991"/>
          <a:stretch/>
        </p:blipFill>
        <p:spPr bwMode="auto">
          <a:xfrm>
            <a:off x="9754858" y="1374944"/>
            <a:ext cx="1731971" cy="15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662" y="9332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377" y="742960"/>
            <a:ext cx="85778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14805 0.36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19427 0.430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23906 0.1736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31862 -0.0152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609600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4488656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8367713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3639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3473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03944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15672" y="4339572"/>
            <a:ext cx="11961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Ц</a:t>
            </a:r>
            <a:endParaRPr lang="ru-RU" sz="120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4560" y="4413718"/>
            <a:ext cx="9989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С</a:t>
            </a:r>
            <a:endParaRPr lang="ru-RU" sz="120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94485" y="4413718"/>
            <a:ext cx="9268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З</a:t>
            </a:r>
            <a:endParaRPr lang="ru-RU" sz="120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3" name="Picture 4" descr="https://img2.wbstatic.net/big/new/1040000/1048548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56" y="545264"/>
            <a:ext cx="1572354" cy="19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а слон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6447" y="786282"/>
            <a:ext cx="1874994" cy="1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цыплёно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658" y="630938"/>
            <a:ext cx="1773148" cy="18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а цапля для детей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6016" y="659454"/>
            <a:ext cx="1458869" cy="1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023" y="747672"/>
            <a:ext cx="2015290" cy="17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картинка коз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3660" y="757238"/>
            <a:ext cx="2145857" cy="15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7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31876 0.290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16381 0.297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46328 0.3090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4.81481E-6 L -0.6267 0.3115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62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1927 0.2497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63203 0.300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14513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Выделение </a:t>
            </a:r>
            <a:r>
              <a:rPr lang="ru-RU" dirty="0">
                <a:solidFill>
                  <a:srgbClr val="0000FF"/>
                </a:solidFill>
              </a:rPr>
              <a:t>гласного звука из начала слова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(Аня, утка</a:t>
            </a:r>
            <a:r>
              <a:rPr lang="ru-RU" i="1" dirty="0" smtClean="0">
                <a:solidFill>
                  <a:srgbClr val="0000FF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Анализ </a:t>
            </a:r>
            <a:r>
              <a:rPr lang="ru-RU" dirty="0">
                <a:solidFill>
                  <a:srgbClr val="0000FF"/>
                </a:solidFill>
              </a:rPr>
              <a:t>и синтез сочетаний из двух гласных звуков</a:t>
            </a:r>
            <a:r>
              <a:rPr lang="ru-RU" dirty="0" smtClean="0">
                <a:solidFill>
                  <a:srgbClr val="0000FF"/>
                </a:solidFill>
              </a:rPr>
              <a:t>;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Определение гласного звука в середине 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(дом, мак, танк).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Выделение </a:t>
            </a:r>
            <a:r>
              <a:rPr lang="ru-RU" dirty="0">
                <a:solidFill>
                  <a:srgbClr val="0000FF"/>
                </a:solidFill>
              </a:rPr>
              <a:t>гласного звука из конца слова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(окно, вода).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Выделение </a:t>
            </a:r>
            <a:r>
              <a:rPr lang="ru-RU" dirty="0">
                <a:solidFill>
                  <a:srgbClr val="0000FF"/>
                </a:solidFill>
              </a:rPr>
              <a:t>согласного звука из начала слова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(мак, дом).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Выделение </a:t>
            </a:r>
            <a:r>
              <a:rPr lang="ru-RU" dirty="0">
                <a:solidFill>
                  <a:srgbClr val="0000FF"/>
                </a:solidFill>
              </a:rPr>
              <a:t>согласного звука из конца слова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(мак, кот).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Определение </a:t>
            </a:r>
            <a:r>
              <a:rPr lang="ru-RU" dirty="0">
                <a:solidFill>
                  <a:srgbClr val="0000FF"/>
                </a:solidFill>
              </a:rPr>
              <a:t>позиции согласного звука в </a:t>
            </a:r>
            <a:r>
              <a:rPr lang="ru-RU" dirty="0" smtClean="0">
                <a:solidFill>
                  <a:srgbClr val="0000FF"/>
                </a:solidFill>
              </a:rPr>
              <a:t>словах</a:t>
            </a:r>
            <a:r>
              <a:rPr lang="ru-RU" i="1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Звуковой анализ и синтез слов из трех </a:t>
            </a:r>
            <a:r>
              <a:rPr lang="ru-RU" dirty="0" smtClean="0">
                <a:solidFill>
                  <a:srgbClr val="0000FF"/>
                </a:solidFill>
              </a:rPr>
              <a:t>звуков.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431801"/>
            <a:ext cx="109728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Навыки элементарного звукового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анализа и синтеза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8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97" y="1557535"/>
            <a:ext cx="2404084" cy="2457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782" y="1714349"/>
            <a:ext cx="3137988" cy="2037562"/>
          </a:xfrm>
          <a:prstGeom prst="rect">
            <a:avLst/>
          </a:prstGeom>
        </p:spPr>
      </p:pic>
      <p:pic>
        <p:nvPicPr>
          <p:cNvPr id="8" name="Рисунок 7" descr="http://felomena.com/wp-content/images/sonnik/bukva/a/astra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157" y="1609180"/>
            <a:ext cx="1492721" cy="240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ebenky.com/pictures/00075734_bd1f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4545" y="4211485"/>
            <a:ext cx="243308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210675" y="1609180"/>
            <a:ext cx="2266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ihi.ru/pics/2012/10/23/532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4015192"/>
            <a:ext cx="1955329" cy="246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adik110.ru/ckfinder/userfiles/images/dop/nitochka/igolki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1146" y="4164610"/>
            <a:ext cx="3023200" cy="22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dizim.ru/wp-content/uploads/2011/03/9785913150172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151439"/>
            <a:ext cx="1762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4825" y="159798"/>
            <a:ext cx="10972800" cy="7852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Игры и упражнения с гласными звуками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1281" y="766410"/>
            <a:ext cx="5213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Назови первый звук в слове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1881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411" y="2614481"/>
            <a:ext cx="2640240" cy="38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8071" y="1028700"/>
            <a:ext cx="2840420" cy="36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molomo.ru/img/tiger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651" y="1310478"/>
            <a:ext cx="1760922" cy="1226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413" y="1061654"/>
            <a:ext cx="2822301" cy="35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814" y="2614481"/>
            <a:ext cx="2640240" cy="38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10" y="1022768"/>
            <a:ext cx="2867893" cy="38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42506" y="3898216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://ptzonline.ru/uploads/images/4/e/d/7/9/707aedcadf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712" y="3125223"/>
            <a:ext cx="1841517" cy="15896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7553068" y="5699420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42788" y="3944929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93065" y="4073432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57159" y="5718006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29037" y="3802161"/>
            <a:ext cx="7986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Ы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4309" y="3920069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5527" y="560308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48403" y="5603080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885077" y="3775165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5" name="Рисунок 34" descr="http://givotnie.com/wp-content/uploads/2012/02/kuprej_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061" y="1237527"/>
            <a:ext cx="1926153" cy="1539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Рисунок 10" descr="http://www.rybalka.ru/sites/default/files/10.11/fish/main/10305-8330.jpg?129110375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676" y="1310478"/>
            <a:ext cx="1838325" cy="1226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" name="Рисунок 36" descr="http://www.greenrussia.ru/uploads/posts/2012-03/1330690017_image018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69" y="3028766"/>
            <a:ext cx="1489405" cy="18709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205449" y="367215"/>
            <a:ext cx="7847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Какой гласный звук спрятался в середине слова?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1492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Г</a:t>
            </a:r>
            <a:r>
              <a:rPr lang="ru-RU" sz="3600" b="1" dirty="0" smtClean="0">
                <a:solidFill>
                  <a:srgbClr val="0000FF"/>
                </a:solidFill>
              </a:rPr>
              <a:t>де же место звука </a:t>
            </a:r>
            <a:r>
              <a:rPr lang="en-US" sz="3600" b="1" dirty="0" smtClean="0">
                <a:solidFill>
                  <a:srgbClr val="0000FF"/>
                </a:solidFill>
              </a:rPr>
              <a:t>[</a:t>
            </a:r>
            <a:r>
              <a:rPr lang="ru-RU" sz="3600" b="1" dirty="0" smtClean="0">
                <a:solidFill>
                  <a:srgbClr val="0000FF"/>
                </a:solidFill>
              </a:rPr>
              <a:t>И</a:t>
            </a:r>
            <a:r>
              <a:rPr lang="en-US" sz="3600" b="1" dirty="0" smtClean="0">
                <a:solidFill>
                  <a:srgbClr val="0000FF"/>
                </a:solidFill>
              </a:rPr>
              <a:t>]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</a:rPr>
              <a:t>в словах </a:t>
            </a:r>
            <a:r>
              <a:rPr lang="ru-RU" sz="3600" b="1" i="1" dirty="0" smtClean="0">
                <a:solidFill>
                  <a:srgbClr val="0000FF"/>
                </a:solidFill>
              </a:rPr>
              <a:t>ива, кит, коньки</a:t>
            </a:r>
            <a:r>
              <a:rPr lang="ru-RU" sz="3600" b="1" dirty="0" smtClean="0">
                <a:solidFill>
                  <a:srgbClr val="0000FF"/>
                </a:solidFill>
              </a:rPr>
              <a:t>?</a:t>
            </a:r>
            <a:endParaRPr lang="ru-RU" sz="3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900933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8516171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4708552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00933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44610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88287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17" name="Picture 4" descr="Картинки по запросу картинка конь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87" y="1771650"/>
            <a:ext cx="3216224" cy="32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st.fl.ru/users/Dinara633/upload/f_4c98c0bf50ac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663" y="1771650"/>
            <a:ext cx="3560798" cy="284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бъект 18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09599" y="1771650"/>
            <a:ext cx="3376613" cy="33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97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картинка девочка кричит  Ау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523" y="780585"/>
            <a:ext cx="4194050" cy="52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494" y="530194"/>
            <a:ext cx="6237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Игра «Сколько звуков?»</a:t>
            </a:r>
          </a:p>
        </p:txBody>
      </p:sp>
      <p:pic>
        <p:nvPicPr>
          <p:cNvPr id="6" name="Picture 2" descr="Картинки по запросу символы гласных звуко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720" y="2730408"/>
            <a:ext cx="1721548" cy="18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символы гласных звуков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162" y="3219229"/>
            <a:ext cx="10686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9542" y="4566116"/>
            <a:ext cx="23823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А   У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71794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5994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Собери урожай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Объект 3" descr="C:\Users\User\Pictures\img00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846138"/>
            <a:ext cx="3181515" cy="401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img0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75" y="845479"/>
            <a:ext cx="31623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Pictures\img0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336" y="845479"/>
            <a:ext cx="3124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47.radikal.ru/i118/0811/00/45f07457e18e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338" y="4910118"/>
            <a:ext cx="1591780" cy="141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ntalpiti.ru/files/99604/vegetables-1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300" y="4622935"/>
            <a:ext cx="1587005" cy="182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Картинки по запросу картинка помидор на прозрачном фон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3918" y="4799283"/>
            <a:ext cx="1560761" cy="15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Похожее изображение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838" y="4836475"/>
            <a:ext cx="1636407" cy="15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www.pikanta.ru/sites/default/files/chesnock350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6901" y="4910119"/>
            <a:ext cx="1905442" cy="14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7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44479 -0.398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18047 -0.3835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1823 -0.416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33294 -0.4099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931 -0.4076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79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Какой последний звук в словах съел Дракоша?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8" name="Picture 6" descr="Картинки по запросу картинка Дракош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61932"/>
            <a:ext cx="2540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картинка пету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85313" y="1540668"/>
            <a:ext cx="2040670" cy="21786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ртинка кот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8928" y="1197953"/>
            <a:ext cx="1812264" cy="23125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s-media-cache-ak0.pinimg.com/236x/e8/e4/f2/e8e4f2634ecd90390bbfc9255a75b6e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48" y="4310458"/>
            <a:ext cx="2018347" cy="2024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946" y="4187427"/>
            <a:ext cx="2494519" cy="2147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716859" y="3827332"/>
            <a:ext cx="2345656" cy="25071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9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21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Магазин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Оплатите </a:t>
            </a:r>
            <a:r>
              <a:rPr lang="ru-RU" sz="3600" dirty="0">
                <a:solidFill>
                  <a:srgbClr val="002060"/>
                </a:solidFill>
              </a:rPr>
              <a:t>первым звуком в названии покупки</a:t>
            </a:r>
          </a:p>
        </p:txBody>
      </p:sp>
      <p:pic>
        <p:nvPicPr>
          <p:cNvPr id="7" name="Picture 4" descr="Картинки по запросу картинка туфли детск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3662" y="4253876"/>
            <a:ext cx="2205038" cy="21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сапоги детск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93" y="4315184"/>
            <a:ext cx="2061369" cy="20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плать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45" y="1524890"/>
            <a:ext cx="2000251" cy="23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368" y="1548671"/>
            <a:ext cx="2169568" cy="21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картинка хала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6950" y="1595407"/>
            <a:ext cx="1695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картинка брюки детск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792" y="1739213"/>
            <a:ext cx="2210879" cy="22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картинка кроссовк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368" y="4547310"/>
            <a:ext cx="2659236" cy="17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1898" y="4439959"/>
            <a:ext cx="1989137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и по запросу картинка шуба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8594" y="1595407"/>
            <a:ext cx="148748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3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439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Что такое фонематический слух?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14451"/>
            <a:ext cx="10972800" cy="50577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Фонематический слух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>
                <a:solidFill>
                  <a:srgbClr val="0000FF"/>
                </a:solidFill>
              </a:rPr>
              <a:t>это тонкий систематизированный слух, обладающий способностью осуществлять операции различения и узнавания фонем, составляющих звуковую оболочку </a:t>
            </a:r>
            <a:r>
              <a:rPr lang="ru-RU" dirty="0" smtClean="0">
                <a:solidFill>
                  <a:srgbClr val="0000FF"/>
                </a:solidFill>
              </a:rPr>
              <a:t>слова.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Фонематическое восприятие</a:t>
            </a:r>
            <a:r>
              <a:rPr lang="ru-RU" dirty="0"/>
              <a:t> </a:t>
            </a:r>
            <a:r>
              <a:rPr lang="ru-RU" dirty="0">
                <a:solidFill>
                  <a:srgbClr val="0000FF"/>
                </a:solidFill>
              </a:rPr>
              <a:t>— это способность воспринимать звуковой состав слова. Сколько слогов в слове? Сколько в нем звуков? Какой согласный звук стоит в конце слова? Какой гласный звук в середине слова? Именно фонематическое восприятие помогает ответить на эти вопросы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Фонематический анализ</a:t>
            </a:r>
            <a:r>
              <a:rPr lang="ru-RU" dirty="0"/>
              <a:t> </a:t>
            </a:r>
            <a:r>
              <a:rPr lang="ru-RU" dirty="0">
                <a:solidFill>
                  <a:srgbClr val="0000FF"/>
                </a:solidFill>
              </a:rPr>
              <a:t>– это разложение слова на составляющие его фонемы. Функция фонематического анализа не только сложная, но и многоплановая. Выделяют следующие формы оперирования фонемами: 1. узнавание звука на фоне слова; 2. выделение первого и последнего звуков из слова; 3. определение последовательности, количества звуков, их места в слове по отношению к другим звукам. </a:t>
            </a:r>
          </a:p>
        </p:txBody>
      </p:sp>
    </p:spTree>
    <p:extLst>
      <p:ext uri="{BB962C8B-B14F-4D97-AF65-F5344CB8AC3E}">
        <p14:creationId xmlns:p14="http://schemas.microsoft.com/office/powerpoint/2010/main" val="61249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81" y="3561390"/>
            <a:ext cx="3647319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830" y="1417638"/>
            <a:ext cx="2241014" cy="19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98848"/>
              </p:ext>
            </p:extLst>
          </p:nvPr>
        </p:nvGraphicFramePr>
        <p:xfrm>
          <a:off x="1243723" y="5272085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3282" y="3561391"/>
            <a:ext cx="3647318" cy="24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5082" y="3561390"/>
            <a:ext cx="3647318" cy="24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36117"/>
              </p:ext>
            </p:extLst>
          </p:nvPr>
        </p:nvGraphicFramePr>
        <p:xfrm>
          <a:off x="8678742" y="5272084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63835"/>
              </p:ext>
            </p:extLst>
          </p:nvPr>
        </p:nvGraphicFramePr>
        <p:xfrm>
          <a:off x="4956942" y="5272085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72866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Новоселье в зоопарке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43723" y="5668241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85103" y="5668242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058" y="5668242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8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37" y="1346197"/>
            <a:ext cx="2959606" cy="20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572" y="1257889"/>
            <a:ext cx="1956167" cy="22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0438" y="775101"/>
            <a:ext cx="9986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определение места звука в слове (начало, середина, конец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32161 0.241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29909 0.242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61993 0.274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256" y="2191922"/>
            <a:ext cx="2054782" cy="13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522147" y="1543138"/>
            <a:ext cx="4600575" cy="42147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2976" y="1543138"/>
            <a:ext cx="4600575" cy="42147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3" y="374595"/>
            <a:ext cx="10972800" cy="835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Сколько звуков в слове? Составь звуковую схему слов.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24942" y="4486160"/>
          <a:ext cx="2640012" cy="73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4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21572" y="4486160"/>
            <a:ext cx="864491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00350" y="4486160"/>
            <a:ext cx="871538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86175" y="4486160"/>
            <a:ext cx="893066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815" y="1705394"/>
            <a:ext cx="1716881" cy="26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60433"/>
              </p:ext>
            </p:extLst>
          </p:nvPr>
        </p:nvGraphicFramePr>
        <p:xfrm>
          <a:off x="7011442" y="4484558"/>
          <a:ext cx="3621980" cy="74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0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945611" y="4486159"/>
            <a:ext cx="885825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11442" y="4486159"/>
            <a:ext cx="903833" cy="738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831436" y="4484558"/>
            <a:ext cx="884140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45912" y="4484558"/>
            <a:ext cx="885825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://illustrators.ru/uploads/illustration/image/523119/main_523119_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470" y="1694329"/>
            <a:ext cx="3608250" cy="2608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24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458323" y="1176611"/>
            <a:ext cx="2124077" cy="226778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40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Отгадай загадку (составьте слово по первым звукам слов)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6" t="3028" r="2852" b="8240"/>
          <a:stretch/>
        </p:blipFill>
        <p:spPr bwMode="auto">
          <a:xfrm>
            <a:off x="589149" y="1176612"/>
            <a:ext cx="2643130" cy="206665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971" y="1176611"/>
            <a:ext cx="2019042" cy="206403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Рисунок 9" descr="http://antalpiti.ru/files/99604/vegetables-1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2611" y="1176610"/>
            <a:ext cx="2109789" cy="22677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Рисунок 11" descr="http://www.artsides.ru/big/item_248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664" y="3930130"/>
            <a:ext cx="2307516" cy="217305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Рисунок 13" descr="http://krasgmu.net/pics_publ/animal/os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77" y="3930129"/>
            <a:ext cx="2551430" cy="217305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Рисунок 14" descr="http://hi-testing.ru/upload/medialibrary/ade/test3_logo_big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49" y="3930129"/>
            <a:ext cx="2643130" cy="217305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8" name="Picture 10" descr="Картинки по запросу картинка кукл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664" y="1176611"/>
            <a:ext cx="2307516" cy="206907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458323" y="3785902"/>
            <a:ext cx="2109787" cy="231727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Картинки по запросу картинка нарисованный дом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8322" y="3785900"/>
            <a:ext cx="2109787" cy="231727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4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2353" y="1148328"/>
            <a:ext cx="101473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внимание!</a:t>
            </a:r>
            <a:endParaRPr lang="ru-RU" sz="8000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340" y="2800349"/>
            <a:ext cx="5366796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1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1"/>
            <a:ext cx="10972800" cy="121443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Диагностика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сформированности</a:t>
            </a:r>
            <a:r>
              <a:rPr lang="ru-RU" sz="4000" b="1" dirty="0" smtClean="0">
                <a:solidFill>
                  <a:srgbClr val="C00000"/>
                </a:solidFill>
              </a:rPr>
              <a:t> фонематического </a:t>
            </a:r>
            <a:r>
              <a:rPr lang="ru-RU" sz="4000" b="1" dirty="0">
                <a:solidFill>
                  <a:srgbClr val="C00000"/>
                </a:solidFill>
              </a:rPr>
              <a:t>слуха </a:t>
            </a:r>
            <a:r>
              <a:rPr lang="ru-RU" sz="4000" b="1" dirty="0" smtClean="0">
                <a:solidFill>
                  <a:srgbClr val="C00000"/>
                </a:solidFill>
              </a:rPr>
              <a:t>у </a:t>
            </a:r>
            <a:r>
              <a:rPr lang="ru-RU" sz="4000" b="1" dirty="0">
                <a:solidFill>
                  <a:srgbClr val="C00000"/>
                </a:solidFill>
              </a:rPr>
              <a:t>детей.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00238"/>
            <a:ext cx="10972800" cy="41005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Узнавание </a:t>
            </a:r>
            <a:r>
              <a:rPr lang="ru-RU" sz="3600" dirty="0">
                <a:solidFill>
                  <a:srgbClr val="0000FF"/>
                </a:solidFill>
              </a:rPr>
              <a:t>неречевых звуков.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Различение </a:t>
            </a:r>
            <a:r>
              <a:rPr lang="ru-RU" sz="3600" dirty="0">
                <a:solidFill>
                  <a:srgbClr val="0000FF"/>
                </a:solidFill>
              </a:rPr>
              <a:t>высоты, силы, тембра голоса.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Различение </a:t>
            </a:r>
            <a:r>
              <a:rPr lang="ru-RU" sz="3600" dirty="0">
                <a:solidFill>
                  <a:srgbClr val="0000FF"/>
                </a:solidFill>
              </a:rPr>
              <a:t>слов, близких по звуковому составу.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Дифференциация </a:t>
            </a:r>
            <a:r>
              <a:rPr lang="ru-RU" sz="3600" dirty="0">
                <a:solidFill>
                  <a:srgbClr val="0000FF"/>
                </a:solidFill>
              </a:rPr>
              <a:t>слогов.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Дифференциация </a:t>
            </a:r>
            <a:r>
              <a:rPr lang="ru-RU" sz="3600" dirty="0">
                <a:solidFill>
                  <a:srgbClr val="0000FF"/>
                </a:solidFill>
              </a:rPr>
              <a:t>фонем.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Навыки </a:t>
            </a:r>
            <a:r>
              <a:rPr lang="ru-RU" sz="3600" dirty="0">
                <a:solidFill>
                  <a:srgbClr val="0000FF"/>
                </a:solidFill>
              </a:rPr>
              <a:t>элементарного звукового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373647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895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Узнавание неречевых звуков.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Отгадай, что звучит?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http://mobiller.by/wp-content/uploads/2016/02/tt2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709636"/>
            <a:ext cx="3613121" cy="36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а будильник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1958" y="2419821"/>
            <a:ext cx="2754098" cy="36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mg-fotki.yandex.ru/get/9316/16969765.185/0_7c940_17c745df_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293" y="2709636"/>
            <a:ext cx="3365612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2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602" y="450740"/>
            <a:ext cx="10972800" cy="123666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Различение слов, близких по звуковому составу </a:t>
            </a:r>
            <a:r>
              <a:rPr lang="ru-RU" b="1" dirty="0" smtClean="0">
                <a:solidFill>
                  <a:srgbClr val="C00000"/>
                </a:solidFill>
              </a:rPr>
              <a:t>Покажи картинку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6" name="Picture 8" descr="Картинки по запросу картинки уточка-удочк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228" y="1504270"/>
            <a:ext cx="2800053" cy="22510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почка-бочк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6816" y="4066414"/>
            <a:ext cx="1563067" cy="21574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www.evince.ru/upload/goods_pic_sm/29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7401" y="1504270"/>
            <a:ext cx="2271714" cy="2251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Рисунок 11" descr="http://aveweb.ru/up/down/img/psd/psd-trav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312" y="4060884"/>
            <a:ext cx="2256503" cy="2157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12" descr="http://www.brennstoffe-saarland.de/media/wysiwyg/kaminholz_rind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004" y="4066415"/>
            <a:ext cx="2348277" cy="2157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9890" y="1504271"/>
            <a:ext cx="2016926" cy="22510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rebenky.com/pictures/00075734_bd1f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569" y="1504270"/>
            <a:ext cx="2433080" cy="2251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 descr="Картинки по запросу картинка бочк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401" y="4060884"/>
            <a:ext cx="1679765" cy="21629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4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24844 -0.006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6093 0.004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306 0.0006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25495 -0.000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62193" y="4109718"/>
            <a:ext cx="5319913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77909" y="1459735"/>
            <a:ext cx="5081587" cy="2113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2193" y="1459735"/>
            <a:ext cx="5319913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артинка лей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24" y="1884274"/>
            <a:ext cx="2530398" cy="14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скамей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78322" y="1869517"/>
            <a:ext cx="2468487" cy="16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941" y="1602866"/>
            <a:ext cx="1908170" cy="19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картинка гриб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9553" y="4207651"/>
            <a:ext cx="1652377" cy="19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85763" y="216791"/>
            <a:ext cx="11401425" cy="900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Назови пары предметов, похожих по звучанию.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2" name="Picture 4" descr="https://im2-tub-ru.yandex.net/i?id=131285c7ef5887383f65b4b8a18f0ea8&amp;n=33&amp;h=215&amp;w=28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228" y="4299163"/>
            <a:ext cx="2280674" cy="17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77909" y="4125002"/>
            <a:ext cx="5081587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7" t="6314" b="4480"/>
          <a:stretch/>
        </p:blipFill>
        <p:spPr bwMode="auto">
          <a:xfrm>
            <a:off x="6417645" y="4175766"/>
            <a:ext cx="2914460" cy="19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3083" y="4300752"/>
            <a:ext cx="2267527" cy="17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9147" y="1559243"/>
            <a:ext cx="1935401" cy="193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9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18" y="864690"/>
            <a:ext cx="10972800" cy="6826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Дифференциация слогов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Повтори</a:t>
            </a:r>
            <a:r>
              <a:rPr lang="ru-RU" b="1" dirty="0">
                <a:solidFill>
                  <a:srgbClr val="C00000"/>
                </a:solidFill>
              </a:rPr>
              <a:t>, как я </a:t>
            </a:r>
            <a:r>
              <a:rPr lang="ru-RU" b="1" dirty="0" smtClean="0">
                <a:solidFill>
                  <a:srgbClr val="C00000"/>
                </a:solidFill>
              </a:rPr>
              <a:t>скажу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7" y="3055420"/>
            <a:ext cx="10972800" cy="3389769"/>
          </a:xfrm>
        </p:spPr>
        <p:txBody>
          <a:bodyPr>
            <a:normAutofit fontScale="55000" lnSpcReduction="20000"/>
          </a:bodyPr>
          <a:lstStyle/>
          <a:p>
            <a:r>
              <a:rPr lang="ru-RU" sz="5500" b="1" dirty="0" smtClean="0"/>
              <a:t>Воспроизведение </a:t>
            </a:r>
            <a:r>
              <a:rPr lang="ru-RU" sz="5500" b="1" dirty="0"/>
              <a:t>слоговых сочетаний с одним </a:t>
            </a:r>
            <a:r>
              <a:rPr lang="ru-RU" sz="5500" b="1" dirty="0" smtClean="0"/>
              <a:t>согласным </a:t>
            </a:r>
            <a:r>
              <a:rPr lang="ru-RU" sz="5500" b="1" dirty="0"/>
              <a:t>и разными гласными </a:t>
            </a:r>
            <a:r>
              <a:rPr lang="ru-RU" sz="5500" b="1" dirty="0" smtClean="0"/>
              <a:t>звуками: </a:t>
            </a:r>
            <a:r>
              <a:rPr lang="ru-RU" sz="5500" b="1" i="1" dirty="0" smtClean="0"/>
              <a:t>та – то – ту…</a:t>
            </a:r>
            <a:endParaRPr lang="ru-RU" sz="5500" b="1" i="1" dirty="0"/>
          </a:p>
          <a:p>
            <a:pPr marL="0" indent="0">
              <a:buNone/>
            </a:pPr>
            <a:endParaRPr lang="ru-RU" b="1" dirty="0" smtClean="0"/>
          </a:p>
          <a:p>
            <a:r>
              <a:rPr lang="ru-RU" sz="5500" b="1" dirty="0"/>
              <a:t>Воспроизведение слоговых сочетаний с согласными </a:t>
            </a:r>
            <a:r>
              <a:rPr lang="ru-RU" sz="5500" b="1" dirty="0" smtClean="0"/>
              <a:t>звуками</a:t>
            </a:r>
            <a:r>
              <a:rPr lang="ru-RU" sz="5500" b="1" dirty="0"/>
              <a:t>, различающимися по </a:t>
            </a:r>
            <a:r>
              <a:rPr lang="ru-RU" sz="5500" b="1" dirty="0" smtClean="0"/>
              <a:t>звонкости/глухости: </a:t>
            </a:r>
            <a:r>
              <a:rPr lang="ru-RU" sz="5500" b="1" i="1" dirty="0" smtClean="0"/>
              <a:t>та – да – та …</a:t>
            </a:r>
            <a:endParaRPr lang="ru-RU" b="1" i="1" dirty="0" smtClean="0"/>
          </a:p>
          <a:p>
            <a:pPr marL="0" indent="0">
              <a:buNone/>
            </a:pPr>
            <a:endParaRPr lang="ru-RU" sz="5500" b="1" dirty="0" smtClean="0"/>
          </a:p>
          <a:p>
            <a:r>
              <a:rPr lang="ru-RU" sz="5500" b="1" dirty="0"/>
              <a:t>Воспроизведение слоговых сочетаний с согласными </a:t>
            </a:r>
            <a:r>
              <a:rPr lang="ru-RU" sz="5500" b="1" dirty="0" smtClean="0"/>
              <a:t>звуками</a:t>
            </a:r>
            <a:r>
              <a:rPr lang="ru-RU" sz="5500" b="1" dirty="0"/>
              <a:t>, различающимися по </a:t>
            </a:r>
            <a:r>
              <a:rPr lang="ru-RU" sz="5500" b="1" dirty="0" smtClean="0"/>
              <a:t>мягкости/твердости: </a:t>
            </a:r>
            <a:r>
              <a:rPr lang="ru-RU" sz="5500" b="1" i="1" dirty="0" err="1" smtClean="0"/>
              <a:t>тя</a:t>
            </a:r>
            <a:r>
              <a:rPr lang="ru-RU" sz="5500" b="1" i="1" dirty="0" smtClean="0"/>
              <a:t> – та – </a:t>
            </a:r>
            <a:r>
              <a:rPr lang="ru-RU" sz="5500" b="1" i="1" dirty="0" err="1" smtClean="0"/>
              <a:t>тя</a:t>
            </a:r>
            <a:r>
              <a:rPr lang="ru-RU" sz="5500" b="1" i="1" dirty="0" smtClean="0"/>
              <a:t> …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587" y="1547315"/>
            <a:ext cx="110918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FF"/>
                </a:solidFill>
              </a:rPr>
              <a:t>Цель </a:t>
            </a:r>
            <a:r>
              <a:rPr lang="ru-RU" sz="2800" dirty="0">
                <a:solidFill>
                  <a:srgbClr val="0000FF"/>
                </a:solidFill>
              </a:rPr>
              <a:t>– </a:t>
            </a:r>
            <a:r>
              <a:rPr lang="ru-RU" sz="2800" dirty="0" smtClean="0">
                <a:solidFill>
                  <a:srgbClr val="0000FF"/>
                </a:solidFill>
              </a:rPr>
              <a:t>выявить умение детей запоминать на слух и повторять слоговые цепочки с согласными звуками, различающимися по звонкости/глухости, мягкости/твердости.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1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 descr="https://pp.vk.me/c624429/v624429698/42c82/HseQLRcKF_U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695848"/>
            <a:ext cx="3318702" cy="2284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https://pp.vk.me/c624429/v624429698/42cb8/5_ovGuJtoC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069" y="1695848"/>
            <a:ext cx="3351087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Рисунок 10" descr="https://pp.vk.me/c624429/v624429698/42c8b/CBlyAiNyBN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5188" y="1695848"/>
            <a:ext cx="3500438" cy="2284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Рисунок 11" descr="https://pp.vk.me/c624429/v624429698/42c94/WX9MPz1rVF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4153146"/>
            <a:ext cx="3318702" cy="2235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Рисунок 12" descr="https://pp.vk.me/c624429/v624429698/42c9d/nO3MBukDC3M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068" y="4153146"/>
            <a:ext cx="3351088" cy="2280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180643"/>
            <a:ext cx="10972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                           Поймай звук в ладошку</a:t>
            </a:r>
            <a:b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rgbClr val="0000FF"/>
                </a:solidFill>
              </a:rPr>
              <a:t>Цель: выявить </a:t>
            </a:r>
            <a:r>
              <a:rPr lang="ru-RU" sz="2800" dirty="0">
                <a:solidFill>
                  <a:srgbClr val="0000FF"/>
                </a:solidFill>
              </a:rPr>
              <a:t>умение различать звуки родного языка.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Гласные звуки –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А 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  Ы  И  Э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4" name="Рисунок 13" descr="https://pp.vk.me/c624429/v624429698/42caf/dD_hx4oms0c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188" y="4153146"/>
            <a:ext cx="3492246" cy="2238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262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ownloads\0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9" y="4821796"/>
            <a:ext cx="2543174" cy="16214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Игры и упражнения на узнавание согласных звуков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00252"/>
            <a:ext cx="10972800" cy="38147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«Поймай звук в ладошку»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«Хлопай, топай – не зевай»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«Подними флажок (фонарик)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«Светофор»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«Внимательное ушко»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«Найди картинку»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«Различай и повторяй»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5438" y="1212295"/>
            <a:ext cx="2366962" cy="17811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:\Users\User\Downloads\0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47" y="3025777"/>
            <a:ext cx="2628582" cy="17637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3038" y="4438575"/>
            <a:ext cx="2519362" cy="169417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50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3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9239</TotalTime>
  <Words>338</Words>
  <Application>Microsoft Office PowerPoint</Application>
  <PresentationFormat>Широкоэкранный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Unicode MS</vt:lpstr>
      <vt:lpstr>Calibri</vt:lpstr>
      <vt:lpstr>Georgia</vt:lpstr>
      <vt:lpstr>Times New Roman</vt:lpstr>
      <vt:lpstr>Тема11</vt:lpstr>
      <vt:lpstr>1_Тема Office</vt:lpstr>
      <vt:lpstr>Тема3</vt:lpstr>
      <vt:lpstr>1_Тема3</vt:lpstr>
      <vt:lpstr>Фонематический слух –  основа правильной  речи</vt:lpstr>
      <vt:lpstr>Что такое фонематический слух?</vt:lpstr>
      <vt:lpstr>Диагностика  сформированности фонематического слуха у детей. </vt:lpstr>
      <vt:lpstr>Узнавание неречевых звуков. Отгадай, что звучит?</vt:lpstr>
      <vt:lpstr>Различение слов, близких по звуковому составу Покажи картинку </vt:lpstr>
      <vt:lpstr>Назови пары предметов, похожих по звучанию.</vt:lpstr>
      <vt:lpstr>Дифференциация слогов  Повтори, как я скажу </vt:lpstr>
      <vt:lpstr>                           Поймай звук в ладошку Цель: выявить умение различать звуки родного языка.   Гласные звуки – А  У  О  Ы  И  Э</vt:lpstr>
      <vt:lpstr>Игры и упражнения на узнавание согласных звуков</vt:lpstr>
      <vt:lpstr>Помоги Незнайке собрать портфель</vt:lpstr>
      <vt:lpstr>Презентация PowerPoint</vt:lpstr>
      <vt:lpstr>Навыки элементарного звукового  анализа и синтеза</vt:lpstr>
      <vt:lpstr>Игры и упражнения с гласными звуками</vt:lpstr>
      <vt:lpstr>Презентация PowerPoint</vt:lpstr>
      <vt:lpstr>Где же место звука [И] в словах ива, кит, коньки?</vt:lpstr>
      <vt:lpstr>Презентация PowerPoint</vt:lpstr>
      <vt:lpstr>Собери урожай</vt:lpstr>
      <vt:lpstr>Какой последний звук в словах съел Дракоша?</vt:lpstr>
      <vt:lpstr>Магазин  Оплатите первым звуком в названии покупки</vt:lpstr>
      <vt:lpstr>Новоселье в зоопарке</vt:lpstr>
      <vt:lpstr>Сколько звуков в слове? Составь звуковую схему слов.</vt:lpstr>
      <vt:lpstr>Отгадай загадку (составьте слово по первым звукам слов)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 готовность к школе</dc:title>
  <dc:creator>User</dc:creator>
  <cp:lastModifiedBy>i3</cp:lastModifiedBy>
  <cp:revision>756</cp:revision>
  <dcterms:created xsi:type="dcterms:W3CDTF">2016-10-03T15:09:37Z</dcterms:created>
  <dcterms:modified xsi:type="dcterms:W3CDTF">2022-01-23T12:53:10Z</dcterms:modified>
</cp:coreProperties>
</file>